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0DD9E-640B-4833-94A0-3F0141DE3C37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B63E8-4180-4DDE-AB5F-7AAEDE300B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282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68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34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3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35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93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96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90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55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21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04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00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884A-6061-46AC-B1E7-0085385427CC}" type="datetimeFigureOut">
              <a:rPr lang="en-CA" smtClean="0"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64F6-473A-4ECE-AFFE-D2CACB853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1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en-CA" dirty="0" smtClean="0"/>
              <a:t>Canada during the 1920’s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Roaring 20’s</a:t>
            </a:r>
            <a:endParaRPr lang="en-CA" dirty="0"/>
          </a:p>
          <a:p>
            <a:r>
              <a:rPr lang="en-CA" sz="2200" dirty="0" smtClean="0"/>
              <a:t>Adapted from </a:t>
            </a:r>
            <a:r>
              <a:rPr lang="en-CA" sz="2200" i="1" dirty="0" smtClean="0"/>
              <a:t>Creating Canada</a:t>
            </a:r>
            <a:r>
              <a:rPr lang="en-CA" sz="2200" dirty="0" smtClean="0"/>
              <a:t>, McGraw-Hill, 2014. Chapter 7 &amp; 8. </a:t>
            </a:r>
          </a:p>
          <a:p>
            <a:endParaRPr lang="en-CA" sz="2200" dirty="0"/>
          </a:p>
          <a:p>
            <a:r>
              <a:rPr lang="en-CA" sz="3000" dirty="0" smtClean="0"/>
              <a:t>Ms. Grace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42051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14132" cy="6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3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CA" dirty="0" smtClean="0"/>
              <a:t>A Growing Economy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064896" cy="5184576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Industries developed mass production techniques during the 1920’s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Using assembly lines, products could be turned out more quickly and for less money (lowered cost of production, meant lower cost for consumers)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By 1927 Ford Motor Co., had sold 15 million Model T’s globally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Vehicle ownership in Canada jumped from 300,000 (1918) to 1.9 million (1929)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Rapid increase in cars encouraged government to invest in infrastructure (roads, bridges, power systems, etc… = jobs!)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During the 1920’s electrical energy production in Canada increase 400%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Canadian resource industries (forestry, mining) expanded to keep up with demand for materials.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Pulp and paper industry grew rapidly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Canada became a major wheat exporter. Growing 250% since WWI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648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Changing Trade Partners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Until the 1920s, Britain was Canada’s main trading partner</a:t>
            </a:r>
          </a:p>
          <a:p>
            <a:r>
              <a:rPr lang="en-CA" dirty="0" smtClean="0"/>
              <a:t>As the American economy became stronger, trade between Canada and the US grew, while trade between Canada and Britain declined. </a:t>
            </a:r>
          </a:p>
          <a:p>
            <a:r>
              <a:rPr lang="en-CA" dirty="0" smtClean="0"/>
              <a:t>By 1925, the US had become Canada’s biggest trade partner. </a:t>
            </a:r>
          </a:p>
          <a:p>
            <a:r>
              <a:rPr lang="en-CA" dirty="0" smtClean="0"/>
              <a:t>The Canadian economy benefitted from the strong US economy. </a:t>
            </a:r>
          </a:p>
          <a:p>
            <a:r>
              <a:rPr lang="en-CA" dirty="0" smtClean="0"/>
              <a:t>US needed our natural resources to manufacture products (ex. Newspapers). </a:t>
            </a:r>
          </a:p>
          <a:p>
            <a:r>
              <a:rPr lang="en-CA" dirty="0" smtClean="0"/>
              <a:t>Branch plants began – American companies with branch plants in Canada (this helped them avoid trade tariffs). </a:t>
            </a:r>
          </a:p>
          <a:p>
            <a:r>
              <a:rPr lang="en-CA" dirty="0" smtClean="0"/>
              <a:t>People were torn – on one hand it created jobs for Canadians, but on the other, it took away from competing Canadian business.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589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CA" dirty="0" smtClean="0"/>
              <a:t>Urbanization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7" y="1196752"/>
            <a:ext cx="4536504" cy="54006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Manufacturers built their plants in urban areas because they needed large, skilled labour force and transportation links.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Canadian cities began to grow as workers crowded into them.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Growth of cities was increased by technological innovations (streetcar and road systems)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Telephone and telegraph communications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Canadians became less self-sufficient; relied on clothing stores, housing, education, health care, etc. 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5027"/>
            <a:ext cx="4392488" cy="304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2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58962" cy="487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77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Consumerism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073427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During the boom of the 1920’s more Canadians could afford to buy consumer goods. </a:t>
            </a:r>
          </a:p>
          <a:p>
            <a:r>
              <a:rPr lang="en-CA" dirty="0" smtClean="0"/>
              <a:t>Many had money left over after paying expenses</a:t>
            </a:r>
          </a:p>
          <a:p>
            <a:r>
              <a:rPr lang="en-CA" dirty="0" smtClean="0"/>
              <a:t>Mass advertising  campaigns began (encouraged people to spend)</a:t>
            </a:r>
          </a:p>
          <a:p>
            <a:r>
              <a:rPr lang="en-CA" dirty="0" smtClean="0"/>
              <a:t>Department stores like T. Eaton Co. created catalogues and mailed them across the country </a:t>
            </a:r>
          </a:p>
          <a:p>
            <a:r>
              <a:rPr lang="en-CA" dirty="0" smtClean="0"/>
              <a:t>The use of consumer credit (borrowed money) became more common (furnishings, cars, </a:t>
            </a:r>
            <a:r>
              <a:rPr lang="en-CA" dirty="0" err="1" smtClean="0"/>
              <a:t>etc</a:t>
            </a:r>
            <a:r>
              <a:rPr lang="en-CA" dirty="0" smtClean="0"/>
              <a:t>)</a:t>
            </a:r>
          </a:p>
          <a:p>
            <a:r>
              <a:rPr lang="en-CA" dirty="0" smtClean="0"/>
              <a:t>People began buying expensive items on instalment plans</a:t>
            </a:r>
          </a:p>
          <a:p>
            <a:r>
              <a:rPr lang="en-CA" dirty="0" smtClean="0"/>
              <a:t>The amount of household debt increased dramatically </a:t>
            </a:r>
          </a:p>
          <a:p>
            <a:r>
              <a:rPr lang="en-CA" dirty="0" smtClean="0"/>
              <a:t>Credit was also available for playing the stock market, and this appealed to people who wanted to share in the promise of huge profits. </a:t>
            </a:r>
          </a:p>
          <a:p>
            <a:r>
              <a:rPr lang="en-CA" dirty="0" smtClean="0"/>
              <a:t>Paying very little up front, even average citizens could invest, and the stock market boomed (setting new records)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23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6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388"/>
            <a:ext cx="5017368" cy="66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9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845720" cy="644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6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Rise of the Radio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618856" cy="4968552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During the 1920’s more people bought radios as the technology improved and prices fell. </a:t>
            </a:r>
          </a:p>
          <a:p>
            <a:r>
              <a:rPr lang="en-CA" dirty="0" smtClean="0"/>
              <a:t>By 1928, some Canadian radio stations existed, but 80% of the programs Canadians listened to were from the US. </a:t>
            </a:r>
          </a:p>
          <a:p>
            <a:r>
              <a:rPr lang="en-CA" dirty="0" smtClean="0"/>
              <a:t>Drama, comedy shows, music, and sports broadcasts. </a:t>
            </a:r>
          </a:p>
          <a:p>
            <a:r>
              <a:rPr lang="en-CA" dirty="0" smtClean="0"/>
              <a:t>Prime Minister William Lyon Mackenzie King participated in Canada’s first cross-country radio broadcast in 1927. </a:t>
            </a:r>
          </a:p>
          <a:p>
            <a:r>
              <a:rPr lang="en-CA" dirty="0" smtClean="0"/>
              <a:t>He continued to use radio to address the country.</a:t>
            </a: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51" y="1196752"/>
            <a:ext cx="3734413" cy="258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95" y="3786748"/>
            <a:ext cx="4326305" cy="306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52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 of WWI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Nearly 600 000 men &amp; women had served in the Canadian forces during WWI</a:t>
            </a:r>
          </a:p>
          <a:p>
            <a:r>
              <a:rPr lang="en-CA" dirty="0" smtClean="0"/>
              <a:t>By the end, between 60,000-70,000 Canadians never returned. </a:t>
            </a:r>
          </a:p>
          <a:p>
            <a:r>
              <a:rPr lang="en-CA" dirty="0" smtClean="0"/>
              <a:t>More than 172 000 were wounded (physically and mentally)</a:t>
            </a:r>
          </a:p>
          <a:p>
            <a:r>
              <a:rPr lang="en-CA" dirty="0" smtClean="0"/>
              <a:t>The allies had won the war, but it was costly</a:t>
            </a:r>
          </a:p>
          <a:p>
            <a:r>
              <a:rPr lang="en-CA" dirty="0" smtClean="0"/>
              <a:t>Canada was in debt, and entering turbulent time. </a:t>
            </a:r>
          </a:p>
          <a:p>
            <a:r>
              <a:rPr lang="en-CA" dirty="0" smtClean="0"/>
              <a:t>In the decades ahead Canada faced rapid changes marked by periods of boom and bust.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571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Changes in Science &amp;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Roads</a:t>
            </a:r>
          </a:p>
          <a:p>
            <a:pPr lvl="1"/>
            <a:r>
              <a:rPr lang="en-CA" dirty="0" smtClean="0"/>
              <a:t>In 1919 Parliament passed the Canadian Highways Act, committing to the federal gov’t to build 40,000km of highway </a:t>
            </a:r>
          </a:p>
          <a:p>
            <a:pPr lvl="1"/>
            <a:r>
              <a:rPr lang="en-CA" dirty="0" smtClean="0"/>
              <a:t>By 1930 the annual cost of building roads was about $94 million. </a:t>
            </a:r>
          </a:p>
          <a:p>
            <a:pPr lvl="1"/>
            <a:r>
              <a:rPr lang="en-CA" dirty="0" smtClean="0"/>
              <a:t>Made average Canadians mobile </a:t>
            </a:r>
          </a:p>
          <a:p>
            <a:r>
              <a:rPr lang="en-CA" dirty="0" smtClean="0"/>
              <a:t>Communication</a:t>
            </a:r>
          </a:p>
          <a:p>
            <a:pPr lvl="1"/>
            <a:r>
              <a:rPr lang="en-CA" dirty="0" smtClean="0"/>
              <a:t>In 1927 13/100 Canadians had a telephone. </a:t>
            </a:r>
          </a:p>
          <a:p>
            <a:r>
              <a:rPr lang="en-CA" dirty="0" smtClean="0"/>
              <a:t>Medicine </a:t>
            </a:r>
          </a:p>
          <a:p>
            <a:pPr lvl="1"/>
            <a:r>
              <a:rPr lang="en-CA" dirty="0" smtClean="0"/>
              <a:t>Began treating diabetes</a:t>
            </a:r>
          </a:p>
          <a:p>
            <a:pPr lvl="1"/>
            <a:r>
              <a:rPr lang="en-CA" dirty="0" smtClean="0"/>
              <a:t>Tuberculosis vaccination (was the leading cause of death for Canadians 20-50 </a:t>
            </a:r>
            <a:r>
              <a:rPr lang="en-CA" dirty="0" err="1" smtClean="0"/>
              <a:t>yrs</a:t>
            </a:r>
            <a:r>
              <a:rPr lang="en-CA" dirty="0" smtClean="0"/>
              <a:t> old)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4243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640" y="116632"/>
            <a:ext cx="8229600" cy="1143000"/>
          </a:xfrm>
        </p:spPr>
        <p:txBody>
          <a:bodyPr/>
          <a:lstStyle/>
          <a:p>
            <a:r>
              <a:rPr lang="en-CA" dirty="0" smtClean="0"/>
              <a:t>Growing Autonomy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4834880" cy="5261198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Many Canadians also wanted greater autonomy (independence) from Britain. </a:t>
            </a:r>
          </a:p>
          <a:p>
            <a:r>
              <a:rPr lang="en-CA" dirty="0" smtClean="0"/>
              <a:t>They believed Canada should no longer be tied to the European power. </a:t>
            </a:r>
          </a:p>
          <a:p>
            <a:r>
              <a:rPr lang="en-CA" dirty="0" smtClean="0"/>
              <a:t>The country took steps toward independence</a:t>
            </a:r>
          </a:p>
          <a:p>
            <a:r>
              <a:rPr lang="en-CA" dirty="0" smtClean="0"/>
              <a:t>The Balfour Report (1931) – Britain could no longer make laws for its former colonies</a:t>
            </a:r>
          </a:p>
          <a:p>
            <a:r>
              <a:rPr lang="en-CA" dirty="0" smtClean="0"/>
              <a:t>Canada joined the League of Nations – took independent action in cooperation with other countries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6490"/>
            <a:ext cx="4468141" cy="334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33" y="524860"/>
            <a:ext cx="3744416" cy="28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0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n-CA" dirty="0" smtClean="0"/>
              <a:t>Changing Expectations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992888" cy="4752528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When veterans returned from Europe they were hero’s.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During the war, supplying materials had been good for Canadian businesses &amp; helped to create plenty of well paying jobs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When the veterans returned, there weren’t enough jobs.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Women were expected to give up their jobs for the returning male veterans.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Ex. Munitions employed up to 300 000 </a:t>
            </a:r>
            <a:r>
              <a:rPr lang="en-CA" dirty="0" err="1" smtClean="0"/>
              <a:t>ppl</a:t>
            </a:r>
            <a:r>
              <a:rPr lang="en-CA" dirty="0" smtClean="0"/>
              <a:t> during the war, this was no longer needed afterwards.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At the end of 1921, 20 percent of veterans were unemployed.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Made worse by increasing immigration of Europeans (primarily British)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133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40757"/>
            <a:ext cx="4099992" cy="1254001"/>
          </a:xfrm>
        </p:spPr>
        <p:txBody>
          <a:bodyPr/>
          <a:lstStyle/>
          <a:p>
            <a:r>
              <a:rPr lang="en-CA" dirty="0" smtClean="0"/>
              <a:t>Women’s Rights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1268760"/>
            <a:ext cx="4968552" cy="558924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Canadian women began to campaign for </a:t>
            </a:r>
            <a:r>
              <a:rPr lang="en-CA" b="1" dirty="0" smtClean="0"/>
              <a:t>suffrage</a:t>
            </a:r>
            <a:r>
              <a:rPr lang="en-CA" dirty="0" smtClean="0"/>
              <a:t> – the right to vote.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Ontario was the first province to allow SOME women to vote: widows and unmarried women who owned property could vote in municipal elections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By 1918 SOME women won the right to vote in provincial and federal elections in Manitoba, Alberta, Saskatchewan, British Columbia, Ontario and Nova Scotia: all WHITE women BORN IN CANADA.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In 1919 women’s right to run for Parliament was recognized. 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0757"/>
            <a:ext cx="3384376" cy="34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2706"/>
            <a:ext cx="2183904" cy="34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9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en-CA" dirty="0" smtClean="0"/>
              <a:t>Conditions in Canada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482453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Economy was in chaos – largely because of unemployment and closing of large munitions factories, chemical and steel plans, and mining operations.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Food and fuel were in short supply and became more expensive.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In 1914 ground beef was 10 cents, by 1918 it was 39 cents (increase of 300% in just 4 years – wages did not increase, they decreased).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During the war years employers needed workers. Fewer workers than jobs (supply/demand). Employers frequently had to pay higher wages to keep /hire workers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After the war, they had too many workers and fewer jobs. Workers were ‘a dime a dozen’. Workers had no leverage to bargain for better wages.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299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Labour Unrest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3528" y="1282730"/>
            <a:ext cx="4824536" cy="5544616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Growth of labour unions – workers wanted improved wages, and reasonable work hours (i.e. 8 hour days).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Unions got together and formed One Big Union (OBU), to collective bargain together (more bargaining power).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Supported general strikes – not directed against a single employer, rather, directed against government and employers as a group.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Winnipeg General Strike, 1919.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94 unions walked off the job 20 000-     30 000 </a:t>
            </a:r>
            <a:r>
              <a:rPr lang="en-CA" dirty="0" err="1" smtClean="0"/>
              <a:t>ppl</a:t>
            </a:r>
            <a:r>
              <a:rPr lang="en-CA" dirty="0" smtClean="0"/>
              <a:t>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CA" dirty="0" smtClean="0"/>
              <a:t>The strike closed factories, stores, public transportation, fire fighters, postal workers, and even police.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55" y="1556792"/>
            <a:ext cx="4071245" cy="23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05" y="4077072"/>
            <a:ext cx="4104878" cy="248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7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Labour Unrest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402832" cy="5400599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CA" dirty="0" smtClean="0"/>
              <a:t>A committee of business owners, </a:t>
            </a:r>
            <a:r>
              <a:rPr lang="en-CA" dirty="0" err="1" smtClean="0"/>
              <a:t>politicans</a:t>
            </a:r>
            <a:r>
              <a:rPr lang="en-CA" dirty="0" smtClean="0"/>
              <a:t>, and bankers tried to portray the strike as an effort by foreigners to overthrow the democratically elected Canadian government (an insight into racism already present in society). </a:t>
            </a:r>
          </a:p>
          <a:p>
            <a:pPr marL="457200" indent="-457200"/>
            <a:r>
              <a:rPr lang="en-CA" dirty="0" smtClean="0"/>
              <a:t>Hired 1800 special police officers and the army to move in on the protestors. </a:t>
            </a:r>
          </a:p>
          <a:p>
            <a:pPr marL="457200" indent="-457200"/>
            <a:r>
              <a:rPr lang="en-CA" dirty="0" smtClean="0"/>
              <a:t>Threatened with losing their jobs, the strikers returned to work six weeks after the strike began. 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38" y="1052736"/>
            <a:ext cx="4114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54" y="3645024"/>
            <a:ext cx="4019484" cy="301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5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dirty="0" smtClean="0"/>
              <a:t>Prohibition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4320480" cy="5400600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Alcohol was blamed for many social problems, such as crime, public drunkenness, family violence, and poverty</a:t>
            </a:r>
          </a:p>
          <a:p>
            <a:r>
              <a:rPr lang="en-CA" dirty="0" smtClean="0"/>
              <a:t>Temperance movement called on people to abstain from drinking alcohol</a:t>
            </a:r>
          </a:p>
          <a:p>
            <a:r>
              <a:rPr lang="en-CA" dirty="0" smtClean="0"/>
              <a:t>In 1918, under the War Measures Act, the federal government enacted Prohibition – laws against making and selling liquor. </a:t>
            </a:r>
          </a:p>
          <a:p>
            <a:r>
              <a:rPr lang="en-CA" dirty="0" smtClean="0"/>
              <a:t>The ban lasted until a year after the war ended.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93440"/>
            <a:ext cx="4762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88" y="4005064"/>
            <a:ext cx="4120907" cy="255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5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dirty="0" smtClean="0"/>
              <a:t>Prohibition cont’d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184576" cy="5544616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Illegal trade in alcohol developed – people had to buy from criminals for high prices</a:t>
            </a:r>
          </a:p>
          <a:p>
            <a:r>
              <a:rPr lang="en-CA" dirty="0" smtClean="0"/>
              <a:t>Governments lost the income generated from alcohol taxes</a:t>
            </a:r>
          </a:p>
          <a:p>
            <a:r>
              <a:rPr lang="en-CA" dirty="0" smtClean="0"/>
              <a:t>US Prohibition laws remained in effect well after Canadian, which created profitable business opportunities for Canadian liquor companies (‘looked the other’ way when their products were smuggled into US)</a:t>
            </a:r>
          </a:p>
          <a:p>
            <a:r>
              <a:rPr lang="en-CA" dirty="0" smtClean="0"/>
              <a:t>“rum runners” transported 45 million litres of liquor into the US each year</a:t>
            </a:r>
          </a:p>
          <a:p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64" y="1052736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5"/>
            <a:ext cx="3927784" cy="292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3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1394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Canada during the 1920’s</vt:lpstr>
      <vt:lpstr>End of WWI</vt:lpstr>
      <vt:lpstr>Changing Expectations</vt:lpstr>
      <vt:lpstr>Women’s Rights</vt:lpstr>
      <vt:lpstr>Conditions in Canada</vt:lpstr>
      <vt:lpstr>Labour Unrest</vt:lpstr>
      <vt:lpstr>Labour Unrest Cont’d</vt:lpstr>
      <vt:lpstr>Prohibition</vt:lpstr>
      <vt:lpstr>Prohibition cont’d </vt:lpstr>
      <vt:lpstr>PowerPoint Presentation</vt:lpstr>
      <vt:lpstr>A Growing Economy</vt:lpstr>
      <vt:lpstr>Changing Trade Partners</vt:lpstr>
      <vt:lpstr>Urbanization</vt:lpstr>
      <vt:lpstr>PowerPoint Presentation</vt:lpstr>
      <vt:lpstr>Consumerism</vt:lpstr>
      <vt:lpstr>PowerPoint Presentation</vt:lpstr>
      <vt:lpstr>PowerPoint Presentation</vt:lpstr>
      <vt:lpstr>PowerPoint Presentation</vt:lpstr>
      <vt:lpstr>Rise of the Radio</vt:lpstr>
      <vt:lpstr>Changes in Science &amp; Technology</vt:lpstr>
      <vt:lpstr>Growing Autonomy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during the 1920’s &amp; 1930’s</dc:title>
  <dc:creator>user</dc:creator>
  <cp:lastModifiedBy>user</cp:lastModifiedBy>
  <cp:revision>20</cp:revision>
  <dcterms:created xsi:type="dcterms:W3CDTF">2015-10-21T01:17:17Z</dcterms:created>
  <dcterms:modified xsi:type="dcterms:W3CDTF">2015-10-21T03:44:57Z</dcterms:modified>
</cp:coreProperties>
</file>